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0" r:id="rId5"/>
    <p:sldId id="271" r:id="rId6"/>
    <p:sldId id="272" r:id="rId7"/>
    <p:sldId id="288" r:id="rId8"/>
    <p:sldId id="273" r:id="rId9"/>
    <p:sldId id="274" r:id="rId10"/>
    <p:sldId id="270" r:id="rId11"/>
    <p:sldId id="289" r:id="rId12"/>
    <p:sldId id="277" r:id="rId13"/>
    <p:sldId id="276" r:id="rId14"/>
    <p:sldId id="275" r:id="rId15"/>
    <p:sldId id="278" r:id="rId16"/>
    <p:sldId id="261" r:id="rId17"/>
    <p:sldId id="280" r:id="rId18"/>
    <p:sldId id="281" r:id="rId19"/>
    <p:sldId id="282" r:id="rId20"/>
    <p:sldId id="284" r:id="rId21"/>
    <p:sldId id="286" r:id="rId22"/>
    <p:sldId id="287" r:id="rId23"/>
    <p:sldId id="283" r:id="rId24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E0AD2-16F5-41B9-A273-6546F5B2A0B7}" v="2" dt="2020-06-09T06:53:1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106" y="10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n Maruta" userId="33c54356-29af-4d4b-99b0-f33ec2b163b4" providerId="ADAL" clId="{9D6E0AD2-16F5-41B9-A273-6546F5B2A0B7}"/>
    <pc:docChg chg="undo custSel mod addSld delSld modSld">
      <pc:chgData name="Marcin Maruta" userId="33c54356-29af-4d4b-99b0-f33ec2b163b4" providerId="ADAL" clId="{9D6E0AD2-16F5-41B9-A273-6546F5B2A0B7}" dt="2020-06-09T06:56:36.824" v="115" actId="47"/>
      <pc:docMkLst>
        <pc:docMk/>
      </pc:docMkLst>
      <pc:sldChg chg="modSp mod">
        <pc:chgData name="Marcin Maruta" userId="33c54356-29af-4d4b-99b0-f33ec2b163b4" providerId="ADAL" clId="{9D6E0AD2-16F5-41B9-A273-6546F5B2A0B7}" dt="2020-06-09T06:55:25.124" v="113" actId="20577"/>
        <pc:sldMkLst>
          <pc:docMk/>
          <pc:sldMk cId="938512039" sldId="261"/>
        </pc:sldMkLst>
        <pc:spChg chg="mod">
          <ac:chgData name="Marcin Maruta" userId="33c54356-29af-4d4b-99b0-f33ec2b163b4" providerId="ADAL" clId="{9D6E0AD2-16F5-41B9-A273-6546F5B2A0B7}" dt="2020-06-09T06:55:25.124" v="113" actId="20577"/>
          <ac:spMkLst>
            <pc:docMk/>
            <pc:sldMk cId="938512039" sldId="261"/>
            <ac:spMk id="3" creationId="{1C368FA9-3F3B-42CE-8C31-A1C1F1391F4E}"/>
          </ac:spMkLst>
        </pc:spChg>
      </pc:sldChg>
      <pc:sldChg chg="modSp mod">
        <pc:chgData name="Marcin Maruta" userId="33c54356-29af-4d4b-99b0-f33ec2b163b4" providerId="ADAL" clId="{9D6E0AD2-16F5-41B9-A273-6546F5B2A0B7}" dt="2020-06-09T06:48:19.484" v="44" actId="20577"/>
        <pc:sldMkLst>
          <pc:docMk/>
          <pc:sldMk cId="3817953237" sldId="271"/>
        </pc:sldMkLst>
        <pc:spChg chg="mod">
          <ac:chgData name="Marcin Maruta" userId="33c54356-29af-4d4b-99b0-f33ec2b163b4" providerId="ADAL" clId="{9D6E0AD2-16F5-41B9-A273-6546F5B2A0B7}" dt="2020-06-09T06:48:19.484" v="44" actId="20577"/>
          <ac:spMkLst>
            <pc:docMk/>
            <pc:sldMk cId="3817953237" sldId="271"/>
            <ac:spMk id="5" creationId="{FFE67FCB-0A62-4E22-ADC7-E686E1E4E0EE}"/>
          </ac:spMkLst>
        </pc:spChg>
        <pc:grpChg chg="mod">
          <ac:chgData name="Marcin Maruta" userId="33c54356-29af-4d4b-99b0-f33ec2b163b4" providerId="ADAL" clId="{9D6E0AD2-16F5-41B9-A273-6546F5B2A0B7}" dt="2020-06-09T06:47:57.670" v="11" actId="1076"/>
          <ac:grpSpMkLst>
            <pc:docMk/>
            <pc:sldMk cId="3817953237" sldId="271"/>
            <ac:grpSpMk id="4" creationId="{3770A9AA-2891-40C0-A99B-D60BEF0A9AC7}"/>
          </ac:grpSpMkLst>
        </pc:grpChg>
      </pc:sldChg>
      <pc:sldChg chg="modSp mod">
        <pc:chgData name="Marcin Maruta" userId="33c54356-29af-4d4b-99b0-f33ec2b163b4" providerId="ADAL" clId="{9D6E0AD2-16F5-41B9-A273-6546F5B2A0B7}" dt="2020-06-09T06:55:46.319" v="114" actId="1076"/>
        <pc:sldMkLst>
          <pc:docMk/>
          <pc:sldMk cId="626697042" sldId="281"/>
        </pc:sldMkLst>
        <pc:spChg chg="mod">
          <ac:chgData name="Marcin Maruta" userId="33c54356-29af-4d4b-99b0-f33ec2b163b4" providerId="ADAL" clId="{9D6E0AD2-16F5-41B9-A273-6546F5B2A0B7}" dt="2020-06-09T06:55:46.319" v="114" actId="1076"/>
          <ac:spMkLst>
            <pc:docMk/>
            <pc:sldMk cId="626697042" sldId="281"/>
            <ac:spMk id="3" creationId="{1C368FA9-3F3B-42CE-8C31-A1C1F1391F4E}"/>
          </ac:spMkLst>
        </pc:spChg>
      </pc:sldChg>
      <pc:sldChg chg="del">
        <pc:chgData name="Marcin Maruta" userId="33c54356-29af-4d4b-99b0-f33ec2b163b4" providerId="ADAL" clId="{9D6E0AD2-16F5-41B9-A273-6546F5B2A0B7}" dt="2020-06-09T06:56:36.824" v="115" actId="47"/>
        <pc:sldMkLst>
          <pc:docMk/>
          <pc:sldMk cId="2314771190" sldId="285"/>
        </pc:sldMkLst>
      </pc:sldChg>
      <pc:sldChg chg="addSp modSp new mod setBg">
        <pc:chgData name="Marcin Maruta" userId="33c54356-29af-4d4b-99b0-f33ec2b163b4" providerId="ADAL" clId="{9D6E0AD2-16F5-41B9-A273-6546F5B2A0B7}" dt="2020-06-09T06:53:58.660" v="102" actId="1076"/>
        <pc:sldMkLst>
          <pc:docMk/>
          <pc:sldMk cId="2208447082" sldId="288"/>
        </pc:sldMkLst>
        <pc:spChg chg="add mod">
          <ac:chgData name="Marcin Maruta" userId="33c54356-29af-4d4b-99b0-f33ec2b163b4" providerId="ADAL" clId="{9D6E0AD2-16F5-41B9-A273-6546F5B2A0B7}" dt="2020-06-09T06:53:58.660" v="102" actId="1076"/>
          <ac:spMkLst>
            <pc:docMk/>
            <pc:sldMk cId="2208447082" sldId="288"/>
            <ac:spMk id="4" creationId="{928BA709-0035-4ECA-A32F-85C0B66DE0DE}"/>
          </ac:spMkLst>
        </pc:spChg>
        <pc:picChg chg="add mod">
          <ac:chgData name="Marcin Maruta" userId="33c54356-29af-4d4b-99b0-f33ec2b163b4" providerId="ADAL" clId="{9D6E0AD2-16F5-41B9-A273-6546F5B2A0B7}" dt="2020-06-09T06:53:04.319" v="82" actId="1076"/>
          <ac:picMkLst>
            <pc:docMk/>
            <pc:sldMk cId="2208447082" sldId="288"/>
            <ac:picMk id="3" creationId="{7B36E4E4-E95A-4BB3-8124-ABCEED6ED8D1}"/>
          </ac:picMkLst>
        </pc:picChg>
      </pc:sldChg>
      <pc:sldChg chg="modSp add mod">
        <pc:chgData name="Marcin Maruta" userId="33c54356-29af-4d4b-99b0-f33ec2b163b4" providerId="ADAL" clId="{9D6E0AD2-16F5-41B9-A273-6546F5B2A0B7}" dt="2020-06-09T06:50:14.527" v="75" actId="1076"/>
        <pc:sldMkLst>
          <pc:docMk/>
          <pc:sldMk cId="3658594884" sldId="289"/>
        </pc:sldMkLst>
        <pc:spChg chg="mod">
          <ac:chgData name="Marcin Maruta" userId="33c54356-29af-4d4b-99b0-f33ec2b163b4" providerId="ADAL" clId="{9D6E0AD2-16F5-41B9-A273-6546F5B2A0B7}" dt="2020-06-09T06:50:14.527" v="75" actId="1076"/>
          <ac:spMkLst>
            <pc:docMk/>
            <pc:sldMk cId="3658594884" sldId="289"/>
            <ac:spMk id="5" creationId="{FFE67FCB-0A62-4E22-ADC7-E686E1E4E0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79787-01F7-490B-B988-A21EFC1D3EC7}" type="datetimeFigureOut">
              <a:rPr lang="pl-PL"/>
              <a:pPr>
                <a:defRPr/>
              </a:pPr>
              <a:t>09.06.2020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35308-67A3-4A0A-AE7A-E2E0D50F4B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5F57B3-4DDB-43D2-80B9-3C7F0DAC4EF9}" type="datetimeFigureOut">
              <a:rPr lang="pl-PL"/>
              <a:pPr/>
              <a:t>09.06.2020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BDF979-311F-489D-BD97-312305376BE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6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36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36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36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8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66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66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4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5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36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23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5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9" y="6001445"/>
            <a:ext cx="9144000" cy="88368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biekt, zegar&#10;&#10;Opis wygenerowany automatycznie">
            <a:extLst>
              <a:ext uri="{FF2B5EF4-FFF2-40B4-BE49-F238E27FC236}">
                <a16:creationId xmlns:a16="http://schemas.microsoft.com/office/drawing/2014/main" id="{2F894E6B-C6E4-4369-A3EF-B8B888CA4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365" y="6330237"/>
            <a:ext cx="899503" cy="3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1524000" y="4537075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Montserrat"/>
              </a:rPr>
              <a:t>O</a:t>
            </a:r>
            <a:r>
              <a:rPr lang="pl-PL" sz="3600" b="1" i="0" dirty="0">
                <a:solidFill>
                  <a:srgbClr val="000000"/>
                </a:solidFill>
                <a:effectLst/>
                <a:latin typeface="Montserrat"/>
              </a:rPr>
              <a:t> regulacyjnych i prawnych skutkach zaniedbywania standardów bezpieczeństwa</a:t>
            </a:r>
            <a:endParaRPr lang="pl-P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 bwMode="auto">
          <a:xfrm>
            <a:off x="1524000" y="5565202"/>
            <a:ext cx="9144000" cy="884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MARCIN MARUTA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1" y="4345293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MORRISONS SUPERMARKETS CASE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(KWIECIEŃ 2020, UK SUPREME COURT)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014856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707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86414" y="3160123"/>
            <a:ext cx="1049900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WIZERUNEK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8" y="2502532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270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1" y="3727878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BONUS.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PRAWO KARNE.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014856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27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68FA9-3F3B-42CE-8C31-A1C1F1391F4E}"/>
              </a:ext>
            </a:extLst>
          </p:cNvPr>
          <p:cNvSpPr txBox="1"/>
          <p:nvPr/>
        </p:nvSpPr>
        <p:spPr>
          <a:xfrm>
            <a:off x="2114062" y="1351508"/>
            <a:ext cx="79638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296 § 1 KK. </a:t>
            </a:r>
          </a:p>
          <a:p>
            <a:pPr algn="just"/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Kto, będąc obowiązany na podstawie przepisu ustawy, decyzji właściwego organu lub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umowy do zajmowania się sprawami majątkowymi lub działalnością gospodarczą (…)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przez nadużycie udzielonych mu uprawnień lub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niedopełnienie ciążącego na nim obowiązku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wyrządza jej znaczną szkodę majątkową, podlega karze pozbawienia wolności od 3 miesięcy do lat 5.</a:t>
            </a:r>
          </a:p>
        </p:txBody>
      </p:sp>
    </p:spTree>
    <p:extLst>
      <p:ext uri="{BB962C8B-B14F-4D97-AF65-F5344CB8AC3E}">
        <p14:creationId xmlns:p14="http://schemas.microsoft.com/office/powerpoint/2010/main" val="93851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68FA9-3F3B-42CE-8C31-A1C1F1391F4E}"/>
              </a:ext>
            </a:extLst>
          </p:cNvPr>
          <p:cNvSpPr txBox="1"/>
          <p:nvPr/>
        </p:nvSpPr>
        <p:spPr>
          <a:xfrm>
            <a:off x="2004646" y="2383138"/>
            <a:ext cx="81553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296 § 1 KK. </a:t>
            </a:r>
          </a:p>
          <a:p>
            <a:pPr algn="just"/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3. Jeżeli sprawca przestępstwa określonego w § 1 lub 2 wyrządza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szkodę majątkową w wielkich rozmiarach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podlega karze pozbawienia wolności od roku do lat 10.</a:t>
            </a:r>
            <a:endParaRPr lang="pl-PL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3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68FA9-3F3B-42CE-8C31-A1C1F1391F4E}"/>
              </a:ext>
            </a:extLst>
          </p:cNvPr>
          <p:cNvSpPr txBox="1"/>
          <p:nvPr/>
        </p:nvSpPr>
        <p:spPr>
          <a:xfrm>
            <a:off x="2018323" y="2090172"/>
            <a:ext cx="81553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296 § 1a KK. </a:t>
            </a:r>
          </a:p>
          <a:p>
            <a:pPr algn="just"/>
            <a:endParaRPr lang="pl-PL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Jeżeli sprawca, o którym mowa w § 1 przez nadużycie udzielonych mu uprawnień lub niedopełnienie ciążącego na nim obowiązku,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sprowadza bezpośrednie niebezpieczeństwo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wyrządzenia znacznej szkody majątkowej, podlega karze pozbawienia wolności do lat 3.</a:t>
            </a:r>
          </a:p>
        </p:txBody>
      </p:sp>
    </p:spTree>
    <p:extLst>
      <p:ext uri="{BB962C8B-B14F-4D97-AF65-F5344CB8AC3E}">
        <p14:creationId xmlns:p14="http://schemas.microsoft.com/office/powerpoint/2010/main" val="62669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1" y="3688801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KILKA WNIOSKÓW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718240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168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0" y="4470341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CAŁY CZAS NIE DOCENIAMY CYBERSECURITY W KATEGORIACH RYZYKA PRAWNEGO</a:t>
            </a:r>
          </a:p>
        </p:txBody>
      </p:sp>
      <p:sp>
        <p:nvSpPr>
          <p:cNvPr id="6" name="Google Shape;435;p38">
            <a:extLst>
              <a:ext uri="{FF2B5EF4-FFF2-40B4-BE49-F238E27FC236}">
                <a16:creationId xmlns:a16="http://schemas.microsoft.com/office/drawing/2014/main" id="{57EA94BB-8AC3-4F30-AAE2-A5287C57D5CF}"/>
              </a:ext>
            </a:extLst>
          </p:cNvPr>
          <p:cNvSpPr/>
          <p:nvPr/>
        </p:nvSpPr>
        <p:spPr>
          <a:xfrm>
            <a:off x="5689265" y="1809321"/>
            <a:ext cx="813465" cy="780816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9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59" y="4454711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CZYNNIKI ZMIANY: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NOWA FALA REGULACJI RISK-BASED, ROSZCZENIA CYWILNE, WIZERUNEK</a:t>
            </a:r>
          </a:p>
        </p:txBody>
      </p:sp>
      <p:sp>
        <p:nvSpPr>
          <p:cNvPr id="6" name="Google Shape;435;p38">
            <a:extLst>
              <a:ext uri="{FF2B5EF4-FFF2-40B4-BE49-F238E27FC236}">
                <a16:creationId xmlns:a16="http://schemas.microsoft.com/office/drawing/2014/main" id="{57EA94BB-8AC3-4F30-AAE2-A5287C57D5CF}"/>
              </a:ext>
            </a:extLst>
          </p:cNvPr>
          <p:cNvSpPr/>
          <p:nvPr/>
        </p:nvSpPr>
        <p:spPr>
          <a:xfrm>
            <a:off x="5689265" y="1809321"/>
            <a:ext cx="813465" cy="780816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1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59" y="4454711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CYBERSECURITY JAKO KLUCZOWY SKŁADNIK SZACOWANIA RYZYKA BIZNESU</a:t>
            </a:r>
          </a:p>
        </p:txBody>
      </p:sp>
      <p:sp>
        <p:nvSpPr>
          <p:cNvPr id="6" name="Google Shape;435;p38">
            <a:extLst>
              <a:ext uri="{FF2B5EF4-FFF2-40B4-BE49-F238E27FC236}">
                <a16:creationId xmlns:a16="http://schemas.microsoft.com/office/drawing/2014/main" id="{57EA94BB-8AC3-4F30-AAE2-A5287C57D5CF}"/>
              </a:ext>
            </a:extLst>
          </p:cNvPr>
          <p:cNvSpPr/>
          <p:nvPr/>
        </p:nvSpPr>
        <p:spPr>
          <a:xfrm>
            <a:off x="5689265" y="1809321"/>
            <a:ext cx="813465" cy="780816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69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488699" y="4110319"/>
            <a:ext cx="1105095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UKSC.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ILE WARTE JEST NASZE CYBERBEZPIECZEŃSTWO?</a:t>
            </a:r>
          </a:p>
        </p:txBody>
      </p:sp>
      <p:grpSp>
        <p:nvGrpSpPr>
          <p:cNvPr id="4" name="Google Shape;431;p38">
            <a:extLst>
              <a:ext uri="{FF2B5EF4-FFF2-40B4-BE49-F238E27FC236}">
                <a16:creationId xmlns:a16="http://schemas.microsoft.com/office/drawing/2014/main" id="{3770A9AA-2891-40C0-A99B-D60BEF0A9AC7}"/>
              </a:ext>
            </a:extLst>
          </p:cNvPr>
          <p:cNvGrpSpPr/>
          <p:nvPr/>
        </p:nvGrpSpPr>
        <p:grpSpPr>
          <a:xfrm>
            <a:off x="5598121" y="1737154"/>
            <a:ext cx="832110" cy="747745"/>
            <a:chOff x="2594325" y="1627175"/>
            <a:chExt cx="440850" cy="440850"/>
          </a:xfrm>
        </p:grpSpPr>
        <p:sp>
          <p:nvSpPr>
            <p:cNvPr id="6" name="Google Shape;432;p38">
              <a:extLst>
                <a:ext uri="{FF2B5EF4-FFF2-40B4-BE49-F238E27FC236}">
                  <a16:creationId xmlns:a16="http://schemas.microsoft.com/office/drawing/2014/main" id="{2DBC75A4-8465-43C5-812B-CF1BF5A5FB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3;p38">
              <a:extLst>
                <a:ext uri="{FF2B5EF4-FFF2-40B4-BE49-F238E27FC236}">
                  <a16:creationId xmlns:a16="http://schemas.microsoft.com/office/drawing/2014/main" id="{8F9AC007-A29E-4D7B-8113-592D3A481940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4;p38">
              <a:extLst>
                <a:ext uri="{FF2B5EF4-FFF2-40B4-BE49-F238E27FC236}">
                  <a16:creationId xmlns:a16="http://schemas.microsoft.com/office/drawing/2014/main" id="{6203C6CA-C286-43E0-AA39-6476E56EE32D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795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;p35">
            <a:extLst>
              <a:ext uri="{FF2B5EF4-FFF2-40B4-BE49-F238E27FC236}">
                <a16:creationId xmlns:a16="http://schemas.microsoft.com/office/drawing/2014/main" id="{1518702A-A06D-4F0C-ACAB-3DBDB079A28D}"/>
              </a:ext>
            </a:extLst>
          </p:cNvPr>
          <p:cNvSpPr txBox="1">
            <a:spLocks/>
          </p:cNvSpPr>
          <p:nvPr/>
        </p:nvSpPr>
        <p:spPr>
          <a:xfrm>
            <a:off x="771768" y="2226165"/>
            <a:ext cx="575603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7200" dirty="0"/>
              <a:t>Dziękuję!</a:t>
            </a:r>
          </a:p>
        </p:txBody>
      </p:sp>
      <p:sp>
        <p:nvSpPr>
          <p:cNvPr id="3" name="Google Shape;319;p35">
            <a:extLst>
              <a:ext uri="{FF2B5EF4-FFF2-40B4-BE49-F238E27FC236}">
                <a16:creationId xmlns:a16="http://schemas.microsoft.com/office/drawing/2014/main" id="{6375B2B2-23C3-49D6-B609-3672EC7BB466}"/>
              </a:ext>
            </a:extLst>
          </p:cNvPr>
          <p:cNvSpPr txBox="1">
            <a:spLocks/>
          </p:cNvSpPr>
          <p:nvPr/>
        </p:nvSpPr>
        <p:spPr>
          <a:xfrm>
            <a:off x="771768" y="3907744"/>
            <a:ext cx="4286100" cy="889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dirty="0"/>
              <a:t>MARCIN MARUTA, MARUTA WACHTA SP.J.</a:t>
            </a:r>
          </a:p>
          <a:p>
            <a:pPr marL="101600" indent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dirty="0"/>
              <a:t>mmaruta@maruta.pl</a:t>
            </a:r>
          </a:p>
        </p:txBody>
      </p:sp>
    </p:spTree>
    <p:extLst>
      <p:ext uri="{BB962C8B-B14F-4D97-AF65-F5344CB8AC3E}">
        <p14:creationId xmlns:p14="http://schemas.microsoft.com/office/powerpoint/2010/main" val="425171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391244" y="3758094"/>
            <a:ext cx="1105095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RODO. PODATKI. ODPADY. COVID.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Etc. </a:t>
            </a:r>
          </a:p>
        </p:txBody>
      </p:sp>
      <p:grpSp>
        <p:nvGrpSpPr>
          <p:cNvPr id="12" name="Google Shape;431;p38">
            <a:extLst>
              <a:ext uri="{FF2B5EF4-FFF2-40B4-BE49-F238E27FC236}">
                <a16:creationId xmlns:a16="http://schemas.microsoft.com/office/drawing/2014/main" id="{F7A34D56-FDC5-4BF4-8C9B-58177F13D33F}"/>
              </a:ext>
            </a:extLst>
          </p:cNvPr>
          <p:cNvGrpSpPr/>
          <p:nvPr/>
        </p:nvGrpSpPr>
        <p:grpSpPr>
          <a:xfrm>
            <a:off x="5582490" y="2029931"/>
            <a:ext cx="832110" cy="747745"/>
            <a:chOff x="2594325" y="1627175"/>
            <a:chExt cx="440850" cy="440850"/>
          </a:xfrm>
        </p:grpSpPr>
        <p:sp>
          <p:nvSpPr>
            <p:cNvPr id="13" name="Google Shape;432;p38">
              <a:extLst>
                <a:ext uri="{FF2B5EF4-FFF2-40B4-BE49-F238E27FC236}">
                  <a16:creationId xmlns:a16="http://schemas.microsoft.com/office/drawing/2014/main" id="{A653E4D9-12F9-43EA-AF37-689E4BDD98B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3;p38">
              <a:extLst>
                <a:ext uri="{FF2B5EF4-FFF2-40B4-BE49-F238E27FC236}">
                  <a16:creationId xmlns:a16="http://schemas.microsoft.com/office/drawing/2014/main" id="{BD7EEDF8-8E71-4D76-9F3B-D1936A1F0E91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4;p38">
              <a:extLst>
                <a:ext uri="{FF2B5EF4-FFF2-40B4-BE49-F238E27FC236}">
                  <a16:creationId xmlns:a16="http://schemas.microsoft.com/office/drawing/2014/main" id="{652658AC-9C0F-4550-885C-B10311679FF3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333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7B36E4E4-E95A-4BB3-8124-ABCEED6E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51" y="1676399"/>
            <a:ext cx="3246899" cy="32468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28BA709-0035-4ECA-A32F-85C0B66DE0DE}"/>
              </a:ext>
            </a:extLst>
          </p:cNvPr>
          <p:cNvSpPr txBox="1"/>
          <p:nvPr/>
        </p:nvSpPr>
        <p:spPr>
          <a:xfrm>
            <a:off x="10220325" y="592455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FREEPIK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4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441806" y="3735181"/>
            <a:ext cx="1105095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REGULACJE. ROSZCZENIA.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WIZERUNEK (PLUS BONUS).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014856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9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1" y="3727878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REGULACJE, CZYLI ŚWIAT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POZA UKSC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014856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355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06;p38">
            <a:extLst>
              <a:ext uri="{FF2B5EF4-FFF2-40B4-BE49-F238E27FC236}">
                <a16:creationId xmlns:a16="http://schemas.microsoft.com/office/drawing/2014/main" id="{678B5B04-3D2D-460E-AB56-9B4E105B1E5A}"/>
              </a:ext>
            </a:extLst>
          </p:cNvPr>
          <p:cNvSpPr/>
          <p:nvPr/>
        </p:nvSpPr>
        <p:spPr>
          <a:xfrm>
            <a:off x="5248753" y="1977596"/>
            <a:ext cx="1233591" cy="871504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1250563" y="3927624"/>
            <a:ext cx="92299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KNF, CHMURA, SECURITY, WARTOŚĆ INFORMACJI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06;p38">
            <a:extLst>
              <a:ext uri="{FF2B5EF4-FFF2-40B4-BE49-F238E27FC236}">
                <a16:creationId xmlns:a16="http://schemas.microsoft.com/office/drawing/2014/main" id="{678B5B04-3D2D-460E-AB56-9B4E105B1E5A}"/>
              </a:ext>
            </a:extLst>
          </p:cNvPr>
          <p:cNvSpPr/>
          <p:nvPr/>
        </p:nvSpPr>
        <p:spPr>
          <a:xfrm>
            <a:off x="5248753" y="1977596"/>
            <a:ext cx="1233591" cy="871504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1250563" y="3429001"/>
            <a:ext cx="92299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CERTYFIKATY ZAMIAST WIEDZY</a:t>
            </a:r>
          </a:p>
        </p:txBody>
      </p:sp>
    </p:spTree>
    <p:extLst>
      <p:ext uri="{BB962C8B-B14F-4D97-AF65-F5344CB8AC3E}">
        <p14:creationId xmlns:p14="http://schemas.microsoft.com/office/powerpoint/2010/main" val="36585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3;p26">
            <a:extLst>
              <a:ext uri="{FF2B5EF4-FFF2-40B4-BE49-F238E27FC236}">
                <a16:creationId xmlns:a16="http://schemas.microsoft.com/office/drawing/2014/main" id="{FFE67FCB-0A62-4E22-ADC7-E686E1E4E0EE}"/>
              </a:ext>
            </a:extLst>
          </p:cNvPr>
          <p:cNvSpPr txBox="1">
            <a:spLocks/>
          </p:cNvSpPr>
          <p:nvPr/>
        </p:nvSpPr>
        <p:spPr>
          <a:xfrm>
            <a:off x="708261" y="3727878"/>
            <a:ext cx="107754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5400" dirty="0">
                <a:latin typeface="+mn-lt"/>
              </a:rPr>
              <a:t>ROSZCZENIA, UKRYTA BROŃ KLIENTÓW</a:t>
            </a:r>
          </a:p>
        </p:txBody>
      </p:sp>
      <p:grpSp>
        <p:nvGrpSpPr>
          <p:cNvPr id="9" name="Google Shape;495;p38">
            <a:extLst>
              <a:ext uri="{FF2B5EF4-FFF2-40B4-BE49-F238E27FC236}">
                <a16:creationId xmlns:a16="http://schemas.microsoft.com/office/drawing/2014/main" id="{3DED34BC-02F1-4875-A0C7-72EF8AC51F2E}"/>
              </a:ext>
            </a:extLst>
          </p:cNvPr>
          <p:cNvGrpSpPr/>
          <p:nvPr/>
        </p:nvGrpSpPr>
        <p:grpSpPr>
          <a:xfrm>
            <a:off x="5610189" y="2014856"/>
            <a:ext cx="971621" cy="627590"/>
            <a:chOff x="3241525" y="3039450"/>
            <a:chExt cx="494600" cy="312625"/>
          </a:xfrm>
        </p:grpSpPr>
        <p:sp>
          <p:nvSpPr>
            <p:cNvPr id="10" name="Google Shape;496;p38">
              <a:extLst>
                <a:ext uri="{FF2B5EF4-FFF2-40B4-BE49-F238E27FC236}">
                  <a16:creationId xmlns:a16="http://schemas.microsoft.com/office/drawing/2014/main" id="{48D1EC1C-4721-4EE7-94A8-C79C13D0887F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7;p38">
              <a:extLst>
                <a:ext uri="{FF2B5EF4-FFF2-40B4-BE49-F238E27FC236}">
                  <a16:creationId xmlns:a16="http://schemas.microsoft.com/office/drawing/2014/main" id="{8EAC3CF8-8A34-4CB5-BEDD-AC9A393D9D80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4445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79C4F4159C1F43B736C167E1A37666" ma:contentTypeVersion="14" ma:contentTypeDescription="Utwórz nowy dokument." ma:contentTypeScope="" ma:versionID="8615fe402ade85c4a5e0c5b6511155e8">
  <xsd:schema xmlns:xsd="http://www.w3.org/2001/XMLSchema" xmlns:xs="http://www.w3.org/2001/XMLSchema" xmlns:p="http://schemas.microsoft.com/office/2006/metadata/properties" xmlns:ns3="9f83ac1f-ddf6-47da-a2e7-a95c3a5c6f5f" xmlns:ns4="36b80101-2462-42f9-a5d0-3b8f2f673805" targetNamespace="http://schemas.microsoft.com/office/2006/metadata/properties" ma:root="true" ma:fieldsID="550a6d02d7465b3c5e2b7cd917845e4a" ns3:_="" ns4:_="">
    <xsd:import namespace="9f83ac1f-ddf6-47da-a2e7-a95c3a5c6f5f"/>
    <xsd:import namespace="36b80101-2462-42f9-a5d0-3b8f2f6738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3ac1f-ddf6-47da-a2e7-a95c3a5c6f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Ostatnio udostępniane według użytkownik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statnio udostępniane według czasu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80101-2462-42f9-a5d0-3b8f2f6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E92027-AC24-4617-8A47-799356F0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83ac1f-ddf6-47da-a2e7-a95c3a5c6f5f"/>
    <ds:schemaRef ds:uri="36b80101-2462-42f9-a5d0-3b8f2f673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BE9DF-CBA4-4745-B6BE-6B978113B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46750-3E45-4BCF-8E62-0808D07ACA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256</Words>
  <Application>Microsoft Office PowerPoint</Application>
  <PresentationFormat>Panoramiczny</PresentationFormat>
  <Paragraphs>36</Paragraphs>
  <Slides>20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Motyw pakietu Office</vt:lpstr>
      <vt:lpstr>O regulacyjnych i prawnych skutkach zaniedbywania standardów bezpieczeństwa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Marcin Maruta</cp:lastModifiedBy>
  <cp:revision>13</cp:revision>
  <dcterms:created xsi:type="dcterms:W3CDTF">2016-10-04T09:58:44Z</dcterms:created>
  <dcterms:modified xsi:type="dcterms:W3CDTF">2020-06-09T06:56:47Z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0x0101004E79C4F4159C1F43B736C167E1A37666</vt:lpwstr>
  </property>
</Properties>
</file>